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6" r:id="rId6"/>
    <p:sldId id="261" r:id="rId7"/>
    <p:sldId id="262" r:id="rId8"/>
    <p:sldId id="263" r:id="rId9"/>
    <p:sldId id="272" r:id="rId10"/>
    <p:sldId id="267" r:id="rId11"/>
    <p:sldId id="264" r:id="rId12"/>
    <p:sldId id="274" r:id="rId13"/>
    <p:sldId id="265" r:id="rId14"/>
  </p:sldIdLst>
  <p:sldSz cx="14630400" cy="8229600"/>
  <p:notesSz cx="8229600" cy="14630400"/>
  <p:embeddedFontLst>
    <p:embeddedFont>
      <p:font typeface="Barlow" pitchFamily="2" charset="0"/>
      <p:bold r:id="rId16"/>
    </p:embeddedFont>
    <p:embeddedFont>
      <p:font typeface="Barlow Medium" pitchFamily="2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3" Type="http://schemas.openxmlformats.org/officeDocument/2006/relationships/slide" Target="slides/slide2.xml" /><Relationship Id="rId21" Type="http://schemas.openxmlformats.org/officeDocument/2006/relationships/font" Target="fonts/font6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7" Type="http://schemas.openxmlformats.org/officeDocument/2006/relationships/image" Target="../media/image4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10" Type="http://schemas.openxmlformats.org/officeDocument/2006/relationships/image" Target="../media/image28.png" /><Relationship Id="rId4" Type="http://schemas.openxmlformats.org/officeDocument/2006/relationships/image" Target="../media/image22.png" /><Relationship Id="rId9" Type="http://schemas.openxmlformats.org/officeDocument/2006/relationships/image" Target="../media/image2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5890260" cy="82289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077" y="1055965"/>
            <a:ext cx="74159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Heart Disease Prediction Using Machine Learning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63442" y="2596555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An AI-Driven Approach for Early Diagnosis</a:t>
            </a:r>
            <a:endParaRPr lang="en-US" sz="1900" i="1" dirty="0"/>
          </a:p>
        </p:txBody>
      </p:sp>
      <p:sp>
        <p:nvSpPr>
          <p:cNvPr id="5" name="Text 2"/>
          <p:cNvSpPr/>
          <p:nvPr/>
        </p:nvSpPr>
        <p:spPr>
          <a:xfrm>
            <a:off x="6162675" y="6901180"/>
            <a:ext cx="5376545" cy="492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Presented by Y.S Raahil [222P1A3347] &amp; Team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490573" y="5609630"/>
            <a:ext cx="114657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zb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868716" y="5442466"/>
            <a:ext cx="2875359" cy="431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11" name="Text Box 10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1138535" y="708723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3302" y="552569"/>
            <a:ext cx="5024318" cy="628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Evaluation</a:t>
            </a:r>
          </a:p>
        </p:txBody>
      </p:sp>
      <p:sp>
        <p:nvSpPr>
          <p:cNvPr id="4" name="Shape 1"/>
          <p:cNvSpPr/>
          <p:nvPr/>
        </p:nvSpPr>
        <p:spPr>
          <a:xfrm>
            <a:off x="703302" y="1481971"/>
            <a:ext cx="7737396" cy="1157645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904161" y="1682829"/>
            <a:ext cx="2512100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161" y="2117288"/>
            <a:ext cx="7335679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Measures the overall correctness of model predictions across all classes</a:t>
            </a:r>
            <a:r>
              <a:rPr lang="en-US" sz="15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3302" y="2840474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8" name="Text 5"/>
          <p:cNvSpPr/>
          <p:nvPr/>
        </p:nvSpPr>
        <p:spPr>
          <a:xfrm>
            <a:off x="904161" y="3041333"/>
            <a:ext cx="2512100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Precision &amp; Recall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4161" y="3475792"/>
            <a:ext cx="7335679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Precision assesses true positive ratio among positive predictions. Recall evaluates ability to identify all actual positive cases.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03302" y="4520446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1" name="Text 8"/>
          <p:cNvSpPr/>
          <p:nvPr/>
        </p:nvSpPr>
        <p:spPr>
          <a:xfrm>
            <a:off x="904161" y="4721304"/>
            <a:ext cx="2512100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F1-Score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161" y="5155763"/>
            <a:ext cx="7335679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Provides a balanced measure between precision and recall, especially useful for imbalanced datasets.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03302" y="6200418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4" name="Text 11"/>
          <p:cNvSpPr/>
          <p:nvPr/>
        </p:nvSpPr>
        <p:spPr>
          <a:xfrm>
            <a:off x="904161" y="6401276"/>
            <a:ext cx="2512100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ROC-AUC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4161" y="6835735"/>
            <a:ext cx="7335679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Indicates model capability to distinguish between classes across various threshold settings.</a:t>
            </a:r>
            <a:endParaRPr lang="en-US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90" y="0"/>
            <a:ext cx="57569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3833812" cy="479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Model Evaluation Barplot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1298615"/>
            <a:ext cx="13422868" cy="69990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13051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CB0B0F"/>
          </a:solidFill>
        </p:spPr>
      </p:sp>
      <p:sp>
        <p:nvSpPr>
          <p:cNvPr id="5" name="Text 2"/>
          <p:cNvSpPr/>
          <p:nvPr/>
        </p:nvSpPr>
        <p:spPr>
          <a:xfrm>
            <a:off x="6546533" y="8297704"/>
            <a:ext cx="692468" cy="172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81617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Accuracy</a:t>
            </a:r>
          </a:p>
        </p:txBody>
      </p:sp>
      <p:sp>
        <p:nvSpPr>
          <p:cNvPr id="6" name="Shape 3"/>
          <p:cNvSpPr/>
          <p:nvPr/>
        </p:nvSpPr>
        <p:spPr>
          <a:xfrm>
            <a:off x="7391400" y="8297704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F6676A"/>
          </a:solidFill>
        </p:spPr>
      </p:sp>
      <p:sp>
        <p:nvSpPr>
          <p:cNvPr id="7" name="Text 4"/>
          <p:cNvSpPr/>
          <p:nvPr/>
        </p:nvSpPr>
        <p:spPr>
          <a:xfrm>
            <a:off x="7624882" y="8297704"/>
            <a:ext cx="663773" cy="172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81617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F1-Score</a:t>
            </a:r>
          </a:p>
        </p:txBody>
      </p:sp>
      <p:sp>
        <p:nvSpPr>
          <p:cNvPr id="8" name="Text 5"/>
          <p:cNvSpPr/>
          <p:nvPr/>
        </p:nvSpPr>
        <p:spPr>
          <a:xfrm>
            <a:off x="115451" y="8733234"/>
            <a:ext cx="13422868" cy="275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181617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XGBoost consistently outperformed other models. Our evaluation focused on both accuracy and clinical relevance.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2903835" y="7729220"/>
            <a:ext cx="1621155" cy="389255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383" y="644247"/>
            <a:ext cx="5206722" cy="650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Future Enhancements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69869" y="1646396"/>
            <a:ext cx="30480" cy="5938957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5" name="Shape 2"/>
          <p:cNvSpPr/>
          <p:nvPr/>
        </p:nvSpPr>
        <p:spPr>
          <a:xfrm>
            <a:off x="6802934" y="2158127"/>
            <a:ext cx="702826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6" name="Shape 3"/>
          <p:cNvSpPr/>
          <p:nvPr/>
        </p:nvSpPr>
        <p:spPr>
          <a:xfrm>
            <a:off x="6306324" y="1909882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59" y="1978164"/>
            <a:ext cx="312301" cy="3904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41444" y="1880592"/>
            <a:ext cx="2869287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Additional Health Factors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741444" y="2346484"/>
            <a:ext cx="6068973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Genetic history, stress levels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6802934" y="3701415"/>
            <a:ext cx="702826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11" name="Shape 7"/>
          <p:cNvSpPr/>
          <p:nvPr/>
        </p:nvSpPr>
        <p:spPr>
          <a:xfrm>
            <a:off x="6306324" y="3453170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659" y="3521452"/>
            <a:ext cx="312301" cy="3904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41444" y="3423880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Deep Learning Models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741444" y="3889772"/>
            <a:ext cx="6068973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Neural networks for complex patterns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6802934" y="5244703"/>
            <a:ext cx="702826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16" name="Shape 11"/>
          <p:cNvSpPr/>
          <p:nvPr/>
        </p:nvSpPr>
        <p:spPr>
          <a:xfrm>
            <a:off x="6306324" y="4996458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659" y="5064740"/>
            <a:ext cx="312301" cy="3904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41444" y="4967168"/>
            <a:ext cx="2701171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Web/Mobile Application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741444" y="5433060"/>
            <a:ext cx="6068973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Wider accessibility for healthcare</a:t>
            </a:r>
            <a:endParaRPr lang="en-US" sz="1800" dirty="0"/>
          </a:p>
        </p:txBody>
      </p:sp>
      <p:sp>
        <p:nvSpPr>
          <p:cNvPr id="20" name="Shape 14"/>
          <p:cNvSpPr/>
          <p:nvPr/>
        </p:nvSpPr>
        <p:spPr>
          <a:xfrm>
            <a:off x="6802934" y="6787991"/>
            <a:ext cx="702826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21" name="Shape 15"/>
          <p:cNvSpPr/>
          <p:nvPr/>
        </p:nvSpPr>
        <p:spPr>
          <a:xfrm>
            <a:off x="6306324" y="6539746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659" y="6608028"/>
            <a:ext cx="312301" cy="39040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41444" y="6510457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Healthcare Integration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7741444" y="6976348"/>
            <a:ext cx="6068973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EMR systems compatibility</a:t>
            </a:r>
            <a:endParaRPr lang="en-US" sz="1800" dirty="0"/>
          </a:p>
        </p:txBody>
      </p:sp>
      <p:sp>
        <p:nvSpPr>
          <p:cNvPr id="25" name="Text Box 24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78" y="2984421"/>
            <a:ext cx="347186" cy="433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122" y="275844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Early Detection Impact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3261122" y="3249454"/>
            <a:ext cx="375213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Could save millions of lives annually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sp>
        <p:nvSpPr>
          <p:cNvPr id="8" name="Shape 5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712" y="4487466"/>
            <a:ext cx="347186" cy="4339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4261485"/>
            <a:ext cx="2986802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Clinical Decision Support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11510" y="4752499"/>
            <a:ext cx="379904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Empowers healthcare professionals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sp>
        <p:nvSpPr>
          <p:cNvPr id="13" name="Shape 9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966" y="5990511"/>
            <a:ext cx="347186" cy="4339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Future Development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62017" y="6255544"/>
            <a:ext cx="4297918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Integration with wearable health devices</a:t>
            </a:r>
            <a:endParaRPr lang="en-US" sz="1900" dirty="0"/>
          </a:p>
        </p:txBody>
      </p:sp>
      <p:sp>
        <p:nvSpPr>
          <p:cNvPr id="19" name="Text Box 18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6420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065853"/>
            <a:ext cx="3522821" cy="814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33%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740247" y="318897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Global Deaths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3679984"/>
            <a:ext cx="3522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Heart disease caused 20.5M deaths in 2021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3542" y="2065853"/>
            <a:ext cx="3522821" cy="814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 in 5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10633353" y="3188970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Adults Affected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43542" y="3679984"/>
            <a:ext cx="3522821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In developed countries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296989" y="5334000"/>
            <a:ext cx="3522821" cy="814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80%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8686800" y="645711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Preventable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296989" y="6948130"/>
            <a:ext cx="3522821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With early detection</a:t>
            </a:r>
            <a:endParaRPr lang="en-US" sz="1900" dirty="0"/>
          </a:p>
        </p:txBody>
      </p:sp>
      <p:sp>
        <p:nvSpPr>
          <p:cNvPr id="13" name="Text Box 12"/>
          <p:cNvSpPr txBox="1"/>
          <p:nvPr/>
        </p:nvSpPr>
        <p:spPr>
          <a:xfrm>
            <a:off x="11484610" y="7631430"/>
            <a:ext cx="3040380" cy="487045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Objectives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3215997"/>
            <a:ext cx="347186" cy="433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00794" y="2820114"/>
            <a:ext cx="3148965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Enhance clinical decisions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400794" y="3311128"/>
            <a:ext cx="314896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Support early intervention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966" y="4487466"/>
            <a:ext cx="347186" cy="4339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65213" y="4261485"/>
            <a:ext cx="2803922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Identify key risk factors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65213" y="4752499"/>
            <a:ext cx="2803922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For real-time assessment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847" y="5928836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9632" y="5702856"/>
            <a:ext cx="3000256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Develop robust ML model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29632" y="6193869"/>
            <a:ext cx="300025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For accurate prediction</a:t>
            </a:r>
            <a:endParaRPr lang="en-US" sz="1900" dirty="0"/>
          </a:p>
        </p:txBody>
      </p:sp>
      <p:sp>
        <p:nvSpPr>
          <p:cNvPr id="17" name="Text Box 16"/>
          <p:cNvSpPr txBox="1"/>
          <p:nvPr/>
        </p:nvSpPr>
        <p:spPr>
          <a:xfrm>
            <a:off x="821690" y="7130415"/>
            <a:ext cx="11314430" cy="518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Our project aims to enhance diagnostic accuracy. We support early intervention strategies in clinical settings.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530205" y="7649210"/>
            <a:ext cx="3994785" cy="469265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58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333" y="3359229"/>
            <a:ext cx="4828103" cy="603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Approach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0333" y="5937290"/>
            <a:ext cx="13109734" cy="30480"/>
          </a:xfrm>
          <a:prstGeom prst="roundRect">
            <a:avLst>
              <a:gd name="adj" fmla="val 299386"/>
            </a:avLst>
          </a:prstGeom>
          <a:solidFill>
            <a:srgbClr val="922022"/>
          </a:solidFill>
        </p:spPr>
      </p:sp>
      <p:sp>
        <p:nvSpPr>
          <p:cNvPr id="5" name="Shape 2"/>
          <p:cNvSpPr/>
          <p:nvPr/>
        </p:nvSpPr>
        <p:spPr>
          <a:xfrm>
            <a:off x="3301722" y="5285601"/>
            <a:ext cx="30480" cy="651748"/>
          </a:xfrm>
          <a:prstGeom prst="roundRect">
            <a:avLst>
              <a:gd name="adj" fmla="val 299386"/>
            </a:avLst>
          </a:prstGeom>
          <a:solidFill>
            <a:srgbClr val="922022"/>
          </a:solidFill>
        </p:spPr>
      </p:sp>
      <p:sp>
        <p:nvSpPr>
          <p:cNvPr id="6" name="Shape 3"/>
          <p:cNvSpPr/>
          <p:nvPr/>
        </p:nvSpPr>
        <p:spPr>
          <a:xfrm>
            <a:off x="3072646" y="5692914"/>
            <a:ext cx="488752" cy="488752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23" y="5756196"/>
            <a:ext cx="289679" cy="3620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25441" y="4288512"/>
            <a:ext cx="3383161" cy="301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Data Collection &amp; Preprocessing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77503" y="4720590"/>
            <a:ext cx="4679156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Gather and prepare patient data for analysis.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5967055" y="5937230"/>
            <a:ext cx="30480" cy="651748"/>
          </a:xfrm>
          <a:prstGeom prst="roundRect">
            <a:avLst>
              <a:gd name="adj" fmla="val 299386"/>
            </a:avLst>
          </a:prstGeom>
          <a:solidFill>
            <a:srgbClr val="922022"/>
          </a:solidFill>
        </p:spPr>
      </p:sp>
      <p:sp>
        <p:nvSpPr>
          <p:cNvPr id="11" name="Shape 7"/>
          <p:cNvSpPr/>
          <p:nvPr/>
        </p:nvSpPr>
        <p:spPr>
          <a:xfrm>
            <a:off x="5737979" y="5692914"/>
            <a:ext cx="488752" cy="488752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456" y="5756196"/>
            <a:ext cx="289679" cy="3620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288393" y="6806327"/>
            <a:ext cx="3388162" cy="301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Feature Engineering &amp; Selection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3642836" y="7238405"/>
            <a:ext cx="4679275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Identify significant predictors of heart disease.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8632388" y="5285601"/>
            <a:ext cx="30480" cy="651748"/>
          </a:xfrm>
          <a:prstGeom prst="roundRect">
            <a:avLst>
              <a:gd name="adj" fmla="val 299386"/>
            </a:avLst>
          </a:prstGeom>
          <a:solidFill>
            <a:srgbClr val="922022"/>
          </a:solidFill>
        </p:spPr>
      </p:sp>
      <p:sp>
        <p:nvSpPr>
          <p:cNvPr id="16" name="Shape 11"/>
          <p:cNvSpPr/>
          <p:nvPr/>
        </p:nvSpPr>
        <p:spPr>
          <a:xfrm>
            <a:off x="8403312" y="5692914"/>
            <a:ext cx="488752" cy="488752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789" y="5756196"/>
            <a:ext cx="289679" cy="36206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99352" y="4288512"/>
            <a:ext cx="2896791" cy="301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Model Training &amp; Evaluation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308169" y="4720590"/>
            <a:ext cx="4679275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Apply algorithms and assess performance.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11297841" y="5937230"/>
            <a:ext cx="30480" cy="651748"/>
          </a:xfrm>
          <a:prstGeom prst="roundRect">
            <a:avLst>
              <a:gd name="adj" fmla="val 299386"/>
            </a:avLst>
          </a:prstGeom>
          <a:solidFill>
            <a:srgbClr val="922022"/>
          </a:solidFill>
        </p:spPr>
      </p:sp>
      <p:sp>
        <p:nvSpPr>
          <p:cNvPr id="21" name="Shape 15"/>
          <p:cNvSpPr/>
          <p:nvPr/>
        </p:nvSpPr>
        <p:spPr>
          <a:xfrm>
            <a:off x="11068764" y="5692914"/>
            <a:ext cx="488752" cy="488752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241" y="5756196"/>
            <a:ext cx="289679" cy="36206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096262" y="6806327"/>
            <a:ext cx="2433995" cy="301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Deployment &amp; Usability</a:t>
            </a:r>
            <a:endParaRPr lang="en-US" sz="1900" dirty="0"/>
          </a:p>
        </p:txBody>
      </p:sp>
      <p:sp>
        <p:nvSpPr>
          <p:cNvPr id="24" name="Text 17"/>
          <p:cNvSpPr/>
          <p:nvPr/>
        </p:nvSpPr>
        <p:spPr>
          <a:xfrm>
            <a:off x="8973622" y="7238405"/>
            <a:ext cx="4679275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Develop user-friendly interface for predictions.</a:t>
            </a:r>
            <a:endParaRPr lang="en-US" sz="1700" dirty="0"/>
          </a:p>
        </p:txBody>
      </p:sp>
      <p:sp>
        <p:nvSpPr>
          <p:cNvPr id="25" name="Text Box 24"/>
          <p:cNvSpPr txBox="1"/>
          <p:nvPr/>
        </p:nvSpPr>
        <p:spPr>
          <a:xfrm>
            <a:off x="10988040" y="7597775"/>
            <a:ext cx="3536950" cy="5207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670203"/>
            <a:ext cx="5831919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Data Processing Pipeline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1712714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3490" y="1956435"/>
            <a:ext cx="2708077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Data Ingestion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3490" y="2441138"/>
            <a:ext cx="5853946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Loading patient records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3175040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3490" y="3418761"/>
            <a:ext cx="2708077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Preprocessing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3490" y="3903464"/>
            <a:ext cx="5853946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Handling missing values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64" y="4637365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3490" y="4881086"/>
            <a:ext cx="2708077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3490" y="5365790"/>
            <a:ext cx="5853946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Machine learning algorithms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364" y="6099691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23490" y="6343412"/>
            <a:ext cx="2708077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Evaluation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923490" y="6828115"/>
            <a:ext cx="5853946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Performance metrics assessment</a:t>
            </a:r>
            <a:endParaRPr lang="en-US" sz="1900" dirty="0"/>
          </a:p>
        </p:txBody>
      </p:sp>
      <p:sp>
        <p:nvSpPr>
          <p:cNvPr id="19" name="Text Box 18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Feature Selection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94120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Correlation Analysis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32215"/>
            <a:ext cx="382297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Understand relationships between variables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11" y="3180517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3138726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Recursive Elimination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629739"/>
            <a:ext cx="3822978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Remove less relevant features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53" y="3564731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58176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Importance Ranking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6072783"/>
            <a:ext cx="3822978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Identify highest impact predictors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338" y="5766673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58176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Validation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6072783"/>
            <a:ext cx="3822978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Confirm optimal feature subset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396" y="5382458"/>
            <a:ext cx="369332" cy="461724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7453" y="800338"/>
            <a:ext cx="7541895" cy="12715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Feature Distribution &amp; Outlier Detection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7453" y="2415183"/>
            <a:ext cx="3656528" cy="3124795"/>
          </a:xfrm>
          <a:prstGeom prst="roundRect">
            <a:avLst>
              <a:gd name="adj" fmla="val 307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3911" y="2651641"/>
            <a:ext cx="2542937" cy="3178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Distribution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23911" y="3106817"/>
            <a:ext cx="3183612" cy="21967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We used histograms and density plots to visualize data distribution patterns. This revealed meaningful insights into age and blood pressure ranges.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2819" y="2415183"/>
            <a:ext cx="3656528" cy="3124795"/>
          </a:xfrm>
          <a:prstGeom prst="roundRect">
            <a:avLst>
              <a:gd name="adj" fmla="val 307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9277" y="2651641"/>
            <a:ext cx="3011567" cy="3178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Interquartile Range Method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409277" y="3106817"/>
            <a:ext cx="3183612" cy="18305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Our IQR-based outlier detection identified anomalous values in cholesterol and heart rate measurements. This ensured data quality.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7453" y="5768816"/>
            <a:ext cx="7541895" cy="1660327"/>
          </a:xfrm>
          <a:prstGeom prst="roundRect">
            <a:avLst>
              <a:gd name="adj" fmla="val 579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3911" y="6005274"/>
            <a:ext cx="2542937" cy="3178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Statistical Validation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23911" y="6460450"/>
            <a:ext cx="7068979" cy="732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We applied rigorous statistical tests to verify data integrity. This confirmed our dataset was suitable for model training.</a:t>
            </a:r>
            <a:endParaRPr lang="en-US" sz="1800" dirty="0"/>
          </a:p>
        </p:txBody>
      </p:sp>
      <p:sp>
        <p:nvSpPr>
          <p:cNvPr id="13" name="Text Box 12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16900"/>
            <a:ext cx="602361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Machine Learning Models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506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2322552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225063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Logistic Regression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152680" y="2741652"/>
            <a:ext cx="2782372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Offers simplicity and clear interpretation of feature importance. Provides baseline performance with minimal complexity.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22506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977" y="2322552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4111" y="225063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984111" y="2741652"/>
            <a:ext cx="2782372" cy="23702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Handles complex non-linear relationships between variables. Robust against overfitting with strong ensemble properties.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437" y="56364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546" y="5708333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5636419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XGBoost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152680" y="6127433"/>
            <a:ext cx="661368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Delivers superior performance through gradient boosting. Efficiently handles missing data and provides feature importance scores.</a:t>
            </a:r>
            <a:endParaRPr lang="en-US" sz="1900" dirty="0"/>
          </a:p>
        </p:txBody>
      </p:sp>
      <p:sp>
        <p:nvSpPr>
          <p:cNvPr id="16" name="Text Box 15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7061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UML Diagrams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2584847"/>
            <a:ext cx="4164092" cy="41640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154" y="2584847"/>
            <a:ext cx="4164092" cy="416409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652" y="2584847"/>
            <a:ext cx="4164092" cy="4164092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648190" y="7750175"/>
            <a:ext cx="4876800" cy="368300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3219</Words>
  <Application>Microsoft Office PowerPoint</Application>
  <PresentationFormat>Custom</PresentationFormat>
  <Paragraphs>187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Unknown User</cp:lastModifiedBy>
  <cp:revision>3</cp:revision>
  <dcterms:created xsi:type="dcterms:W3CDTF">2025-03-26T04:35:00Z</dcterms:created>
  <dcterms:modified xsi:type="dcterms:W3CDTF">2025-03-26T18:38:20Z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D2DBCA4FEF0F455DACDB759AD308B29F_12</vt:lpwstr>
  </property>
  <property fmtid="{D5CDD505-2E9C-101B-9397-08002B2CF9AE}" pid="3" name="KSOProductBuildVer">
    <vt:lpwstr>1033-12.2.0.20326</vt:lpwstr>
  </property>
</Properties>
</file>